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3" r:id="rId19"/>
    <p:sldId id="273" r:id="rId20"/>
    <p:sldId id="286" r:id="rId21"/>
    <p:sldId id="288" r:id="rId22"/>
    <p:sldId id="289" r:id="rId23"/>
    <p:sldId id="280" r:id="rId24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uFSU+WHOAx337HW0rorOppLEn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7" autoAdjust="0"/>
  </p:normalViewPr>
  <p:slideViewPr>
    <p:cSldViewPr snapToGrid="0"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10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90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50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6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20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5" name="Google Shape;115;p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6" name="Google Shape;116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3" name="Google Shape;123;p6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6" name="Google Shape;126;p6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6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6" name="Google Shape;136;p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6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5" name="Google Shape;145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" name="Google Shape;150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63" name="Google Shape;163;p6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6" name="Google Shape;166;p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7" name="Google Shape;167;p67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7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67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6" name="Google Shape;186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7" name="Google Shape;187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2" name="Google Shape;192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9" name="Google Shape;199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0" name="Google Shape;200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7" name="Google Shape;207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8" name="Google Shape;208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7" name="Google Shape;217;p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4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4" name="Google Shape;224;p5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5" name="Google Shape;225;p5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5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1" name="Google Shape;231;p5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2" name="Google Shape;232;p5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6" name="Google Shape;236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7" name="Google Shape;237;p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8" name="Google Shape;238;p5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2" name="Google Shape;242;p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5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5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8" name="Google Shape;248;p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5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5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54" name="Google Shape;254;p55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7" name="Google Shape;257;p5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5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4" name="Google Shape;174;p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itprdkarsap.home.ku.edu/download/fldpln/wildcat_10m_3dep.zi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tprdkarsap.home.ku.edu/download/fldpln/wildcat_10m_3dep.zi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github.com/XingongLi/fldpl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0_build_fldpln_python_environment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1_build_segment_library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2_build_tiled_library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3_mapping_special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4_mapping_even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>
            <a:spLocks noGrp="1"/>
          </p:cNvSpPr>
          <p:nvPr>
            <p:ph type="title"/>
          </p:nvPr>
        </p:nvSpPr>
        <p:spPr>
          <a:xfrm>
            <a:off x="457200" y="88392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Using the FLDPLN Model for Flood </a:t>
            </a:r>
            <a:r>
              <a:rPr lang="en-US" sz="4000"/>
              <a:t>Inundation Mapping</a:t>
            </a:r>
            <a:endParaRPr sz="4000" dirty="0"/>
          </a:p>
        </p:txBody>
      </p:sp>
      <p:sp>
        <p:nvSpPr>
          <p:cNvPr id="266" name="Google Shape;266;p1"/>
          <p:cNvSpPr txBox="1">
            <a:spLocks noGrp="1"/>
          </p:cNvSpPr>
          <p:nvPr>
            <p:ph type="body" idx="1"/>
          </p:nvPr>
        </p:nvSpPr>
        <p:spPr>
          <a:xfrm>
            <a:off x="457200" y="162458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Introduction to the FLDPLN FIM model 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Use Wildcat Creek, KS Labor Day flood event as an example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Workshop materials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3"/>
              </a:rPr>
              <a:t>Notebooks, Python packages and tools </a:t>
            </a:r>
            <a:r>
              <a:rPr lang="en-US" sz="2000" dirty="0"/>
              <a:t>are on GitHub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>
                <a:hlinkClick r:id="rId3"/>
              </a:rPr>
              <a:t>https://github.com/XingongLi/fldpln</a:t>
            </a:r>
            <a:r>
              <a:rPr lang="en-US" sz="1600" dirty="0"/>
              <a:t> 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fldpln_py, MATLAB Runtime installer (without MATLAB Runtime), fldpln and ArcGIS toolbox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4"/>
              </a:rPr>
              <a:t>Wildcat Creek data</a:t>
            </a:r>
            <a:r>
              <a:rPr lang="en-US" sz="2000" dirty="0"/>
              <a:t> is on KU KBS-KARS server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DEMs, segment shapefiles, gauge data and reference FIM map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5"/>
              </a:rPr>
              <a:t>Installer with MATLAB Runtime included </a:t>
            </a:r>
            <a:r>
              <a:rPr lang="en-US" altLang="zh-CN" sz="2000" dirty="0"/>
              <a:t>is </a:t>
            </a:r>
            <a:r>
              <a:rPr lang="en-US" sz="2000" dirty="0"/>
              <a:t>on KU KBS-KARS server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About 6 hours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title"/>
          </p:nvPr>
        </p:nvSpPr>
        <p:spPr>
          <a:xfrm>
            <a:off x="3276600" y="304800"/>
            <a:ext cx="601963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Inundation Mapping</a:t>
            </a:r>
            <a:endParaRPr sz="4000" dirty="0"/>
          </a:p>
        </p:txBody>
      </p:sp>
      <p:sp>
        <p:nvSpPr>
          <p:cNvPr id="433" name="Google Shape;433;p10"/>
          <p:cNvSpPr txBox="1">
            <a:spLocks noGrp="1"/>
          </p:cNvSpPr>
          <p:nvPr>
            <p:ph type="body" idx="1"/>
          </p:nvPr>
        </p:nvSpPr>
        <p:spPr>
          <a:xfrm>
            <a:off x="3479482" y="1459055"/>
            <a:ext cx="5696467" cy="480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Interpolated FSP DOF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A FPP is flooded by a FSP if its DOF &gt; DTF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FloodDepth</a:t>
            </a:r>
            <a:r>
              <a:rPr lang="en-US" sz="2000" baseline="-25000" dirty="0"/>
              <a:t>FSP(i)</a:t>
            </a:r>
            <a:r>
              <a:rPr lang="en-US" sz="2000" dirty="0"/>
              <a:t> = DOF</a:t>
            </a:r>
            <a:r>
              <a:rPr lang="en-US" sz="2000" baseline="-25000" dirty="0"/>
              <a:t>FSP(i)</a:t>
            </a:r>
            <a:r>
              <a:rPr lang="en-US" sz="2000" dirty="0"/>
              <a:t> - DTF</a:t>
            </a:r>
            <a:r>
              <a:rPr lang="en-US" sz="2000" baseline="-25000" dirty="0"/>
              <a:t>FSP(i)</a:t>
            </a: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Flood depth at a FPP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max(FloodDepth</a:t>
            </a:r>
            <a:r>
              <a:rPr lang="en-US" sz="2000" baseline="-25000" dirty="0"/>
              <a:t>FSP(1)</a:t>
            </a:r>
            <a:r>
              <a:rPr lang="en-US" sz="2000" dirty="0"/>
              <a:t>, …, FloodDepth</a:t>
            </a:r>
            <a:r>
              <a:rPr lang="en-US" sz="2000" baseline="-25000" dirty="0"/>
              <a:t>FSP(n)</a:t>
            </a:r>
            <a:r>
              <a:rPr lang="en-US" sz="2000" dirty="0"/>
              <a:t>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N is the number of FSPs that flood the FPP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Example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Flood depth = max((5-3), (7-1)) = 6</a:t>
            </a:r>
            <a:endParaRPr sz="2000" dirty="0"/>
          </a:p>
        </p:txBody>
      </p:sp>
      <p:pic>
        <p:nvPicPr>
          <p:cNvPr id="434" name="Google Shape;43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31" y="76200"/>
            <a:ext cx="3303403" cy="6422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0"/>
          <p:cNvGrpSpPr/>
          <p:nvPr/>
        </p:nvGrpSpPr>
        <p:grpSpPr>
          <a:xfrm>
            <a:off x="1600200" y="4690303"/>
            <a:ext cx="1600368" cy="1800721"/>
            <a:chOff x="1883334" y="4798431"/>
            <a:chExt cx="1600368" cy="1800721"/>
          </a:xfrm>
        </p:grpSpPr>
        <p:grpSp>
          <p:nvGrpSpPr>
            <p:cNvPr id="436" name="Google Shape;436;p10"/>
            <p:cNvGrpSpPr/>
            <p:nvPr/>
          </p:nvGrpSpPr>
          <p:grpSpPr>
            <a:xfrm>
              <a:off x="1905000" y="4874631"/>
              <a:ext cx="1578702" cy="1724521"/>
              <a:chOff x="4572000" y="5029200"/>
              <a:chExt cx="1600610" cy="1646152"/>
            </a:xfrm>
          </p:grpSpPr>
          <p:sp>
            <p:nvSpPr>
              <p:cNvPr id="437" name="Google Shape;437;p10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5" name="Google Shape;445;p10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6" name="Google Shape;446;p10"/>
              <p:cNvCxnSpPr>
                <a:endCxn id="444" idx="1"/>
              </p:cNvCxnSpPr>
              <p:nvPr/>
            </p:nvCxnSpPr>
            <p:spPr>
              <a:xfrm rot="10800000" flipH="1">
                <a:off x="5200910" y="5600700"/>
                <a:ext cx="743100" cy="213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7" name="Google Shape;447;p10"/>
              <p:cNvCxnSpPr>
                <a:endCxn id="444" idx="1"/>
              </p:cNvCxnSpPr>
              <p:nvPr/>
            </p:nvCxnSpPr>
            <p:spPr>
              <a:xfrm rot="10800000" flipH="1">
                <a:off x="5440910" y="5600700"/>
                <a:ext cx="503100" cy="650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48" name="Google Shape;448;p10"/>
            <p:cNvSpPr txBox="1"/>
            <p:nvPr/>
          </p:nvSpPr>
          <p:spPr>
            <a:xfrm>
              <a:off x="2525446" y="4947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"/>
            <p:cNvSpPr txBox="1"/>
            <p:nvPr/>
          </p:nvSpPr>
          <p:spPr>
            <a:xfrm>
              <a:off x="2677846" y="5328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  <p:sp>
          <p:nvSpPr>
            <p:cNvPr id="450" name="Google Shape;450;p10"/>
            <p:cNvSpPr txBox="1"/>
            <p:nvPr/>
          </p:nvSpPr>
          <p:spPr>
            <a:xfrm>
              <a:off x="2944546" y="57852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  <p:sp>
          <p:nvSpPr>
            <p:cNvPr id="451" name="Google Shape;451;p10"/>
            <p:cNvSpPr txBox="1"/>
            <p:nvPr/>
          </p:nvSpPr>
          <p:spPr>
            <a:xfrm>
              <a:off x="2359419" y="5543427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0"/>
            <p:cNvSpPr txBox="1"/>
            <p:nvPr/>
          </p:nvSpPr>
          <p:spPr>
            <a:xfrm>
              <a:off x="2568989" y="600291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0"/>
            <p:cNvSpPr txBox="1"/>
            <p:nvPr/>
          </p:nvSpPr>
          <p:spPr>
            <a:xfrm>
              <a:off x="1883334" y="4798431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0"/>
          <p:cNvSpPr/>
          <p:nvPr/>
        </p:nvSpPr>
        <p:spPr>
          <a:xfrm>
            <a:off x="1998728" y="2514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0"/>
          <p:cNvSpPr/>
          <p:nvPr/>
        </p:nvSpPr>
        <p:spPr>
          <a:xfrm>
            <a:off x="899469" y="5476364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143000" y="1752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"/>
          <p:cNvSpPr txBox="1">
            <a:spLocks noGrp="1"/>
          </p:cNvSpPr>
          <p:nvPr>
            <p:ph type="title"/>
          </p:nvPr>
        </p:nvSpPr>
        <p:spPr>
          <a:xfrm>
            <a:off x="-88900" y="76200"/>
            <a:ext cx="915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Inundation Mapping</a:t>
            </a:r>
            <a:endParaRPr dirty="0"/>
          </a:p>
        </p:txBody>
      </p:sp>
      <p:sp>
        <p:nvSpPr>
          <p:cNvPr id="462" name="Google Shape;462;p11"/>
          <p:cNvSpPr txBox="1">
            <a:spLocks noGrp="1"/>
          </p:cNvSpPr>
          <p:nvPr>
            <p:ph type="body" idx="1"/>
          </p:nvPr>
        </p:nvSpPr>
        <p:spPr>
          <a:xfrm>
            <a:off x="304800" y="1358348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Time sensitive application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Tiled libraries ready for parallelization</a:t>
            </a: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Dask with custom directed acyclic graph (DAG)</a:t>
            </a:r>
            <a:endParaRPr dirty="0"/>
          </a:p>
        </p:txBody>
      </p:sp>
      <p:pic>
        <p:nvPicPr>
          <p:cNvPr id="463" name="Google Shape;463;p11" descr="https://149695847.v2.pressablecdn.com/wp-content/uploads/2021/11/Serial-algorithm-and-parallel-comput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371600"/>
            <a:ext cx="2851569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250" y="4633452"/>
            <a:ext cx="14954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8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2"/>
          <p:cNvSpPr txBox="1"/>
          <p:nvPr/>
        </p:nvSpPr>
        <p:spPr>
          <a:xfrm>
            <a:off x="9939" y="0"/>
            <a:ext cx="9134061" cy="646331"/>
          </a:xfrm>
          <a:prstGeom prst="rect">
            <a:avLst/>
          </a:prstGeom>
          <a:solidFill>
            <a:srgbClr val="9A9A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</a:t>
            </a:r>
            <a:r>
              <a:rPr lang="en-US" sz="36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Sep. 3, 2018 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Wildcat Creek Flood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486654" y="808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13"/>
          <p:cNvSpPr txBox="1">
            <a:spLocks noGrp="1"/>
          </p:cNvSpPr>
          <p:nvPr>
            <p:ph type="body" idx="1"/>
          </p:nvPr>
        </p:nvSpPr>
        <p:spPr>
          <a:xfrm>
            <a:off x="486654" y="21336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dirty="0"/>
          </a:p>
        </p:txBody>
      </p:sp>
      <p:sp>
        <p:nvSpPr>
          <p:cNvPr id="478" name="Google Shape;478;p13"/>
          <p:cNvSpPr txBox="1">
            <a:spLocks noGrp="1"/>
          </p:cNvSpPr>
          <p:nvPr>
            <p:ph type="sldNum" idx="12"/>
          </p:nvPr>
        </p:nvSpPr>
        <p:spPr>
          <a:xfrm>
            <a:off x="6582654" y="665609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pic>
        <p:nvPicPr>
          <p:cNvPr id="479" name="Google Shape;4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748507"/>
            <a:ext cx="8789095" cy="610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735807"/>
            <a:ext cx="8753367" cy="610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770" y="735807"/>
            <a:ext cx="8753368" cy="60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" y="732129"/>
            <a:ext cx="8789094" cy="60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3"/>
          <p:cNvSpPr txBox="1"/>
          <p:nvPr/>
        </p:nvSpPr>
        <p:spPr>
          <a:xfrm>
            <a:off x="1248654" y="72451"/>
            <a:ext cx="6705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and FLDPLN FIM with 10-m DEM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Mapping Wildcat Creek 2018 Labor Day Flood</a:t>
            </a:r>
            <a:endParaRPr sz="3600" dirty="0"/>
          </a:p>
        </p:txBody>
      </p:sp>
      <p:sp>
        <p:nvSpPr>
          <p:cNvPr id="489" name="Google Shape;489;p14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800"/>
            </a:pPr>
            <a:r>
              <a:rPr lang="en-US" sz="2800" dirty="0">
                <a:hlinkClick r:id="rId3"/>
              </a:rPr>
              <a:t>Wildcat Creek data </a:t>
            </a:r>
            <a:r>
              <a:rPr lang="en-US" sz="2800" dirty="0"/>
              <a:t>is on KU KBS-KARS server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DEM (GeoTIFF and BIL)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Gauge data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Reference inundation map</a:t>
            </a:r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2400" dirty="0"/>
              <a:t>Segment shapefiles (not necessary but just in case)</a:t>
            </a:r>
            <a:endParaRPr lang="en-US"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hlinkClick r:id="rId4"/>
              </a:rPr>
              <a:t>Notebooks, Python packages and tools </a:t>
            </a:r>
            <a:r>
              <a:rPr lang="en-US" sz="2800" dirty="0"/>
              <a:t>are on GitHub</a:t>
            </a:r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hlinkClick r:id="rId5"/>
              </a:rPr>
              <a:t>Installer with MATLAB Runtime included </a:t>
            </a:r>
            <a:r>
              <a:rPr lang="en-US" sz="2800" dirty="0"/>
              <a:t>is on KU KBS-KARS server</a:t>
            </a:r>
          </a:p>
          <a:p>
            <a:pPr marL="342900">
              <a:spcBef>
                <a:spcPts val="560"/>
              </a:spcBef>
              <a:buSzPts val="2800"/>
            </a:pPr>
            <a:endParaRPr lang="en-US"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/>
          </a:p>
        </p:txBody>
      </p:sp>
      <p:sp>
        <p:nvSpPr>
          <p:cNvPr id="490" name="Google Shape;490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Prepare DEM</a:t>
            </a:r>
            <a:endParaRPr sz="3600" dirty="0"/>
          </a:p>
        </p:txBody>
      </p:sp>
      <p:sp>
        <p:nvSpPr>
          <p:cNvPr id="496" name="Google Shape;496;p15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Hydro-condition DEM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No conditioning for the Wildcat DEM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Convert hydro-conditioned DEM (in GeoTIFF) into BILs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ArcGIS toolbox fldpln preprocess model.atbx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fldpln_pre_process_tool tool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/>
          </a:p>
        </p:txBody>
      </p:sp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5E12-EB93-55F2-4AA5-D0E834941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00_build_fldpln_python_env.md</a:t>
            </a:r>
            <a:endParaRPr lang="en-US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miniconda and mamba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Create the fldpln environment using fldpln_windows.yaml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MATLAB runtime and the fldpln_py package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fldpln package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JupyterLab or VSC if necessary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AA913-44F0-4DC9-AD7B-2E4C7471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4400" dirty="0"/>
              <a:t>Build the fldpln Python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6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segment-based Library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01_build_segment_library.ipynb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Identify stream networks and generate segments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Select segments and prepare spatial mask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raw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Reformat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Generate stream order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Tile segment-based Library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02_build_tiled_library.ipynb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Tile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Calculate FSP and segment downstream distance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Assign stream order to FSPs and segments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51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Special Maps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03_mapping_special.ipynb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Four special maps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Minimum depth to flood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Number of FSP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Depression depth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Constant FSP stage map (all the FSP has the same stage)</a:t>
            </a:r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50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067800" cy="94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Low Complexity FIM Models</a:t>
            </a:r>
            <a:endParaRPr dirty="0"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4191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Hydrodynamic models are more accurate but need more data and computational resources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Low complexity models are faster and need few inputs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Faster at high resolution over large areas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Hydro-conditioned DEM as the primary input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Especially useful in predicting inundation extent and depth that are likely to occur in the </a:t>
            </a:r>
            <a:r>
              <a:rPr lang="en-US" i="1" dirty="0"/>
              <a:t>immediate future </a:t>
            </a:r>
            <a:r>
              <a:rPr lang="en-US" dirty="0"/>
              <a:t>using observed or forecasted stream stage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Flood Events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04_mapping_event.ipynb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Prepare gauge stage elevation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Snap gauge to FSPs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Interpolate FSP stage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inundation depth map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00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>
            <a:spLocks noGrp="1"/>
          </p:cNvSpPr>
          <p:nvPr>
            <p:ph type="title"/>
          </p:nvPr>
        </p:nvSpPr>
        <p:spPr>
          <a:xfrm>
            <a:off x="457200" y="374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Acknowledgements</a:t>
            </a:r>
            <a:endParaRPr dirty="0"/>
          </a:p>
        </p:txBody>
      </p:sp>
      <p:sp>
        <p:nvSpPr>
          <p:cNvPr id="569" name="Google Shape;569;p25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Jude and graduate students @KU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James and Junho @UA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Funding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GIS-PB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Kansas Water Office (KWO) / KDEM</a:t>
            </a:r>
          </a:p>
          <a:p>
            <a:pPr marL="285750" indent="-285750">
              <a:spcBef>
                <a:spcPts val="480"/>
              </a:spcBef>
              <a:buSzPts val="2400"/>
              <a:buChar char="–"/>
            </a:pPr>
            <a:r>
              <a:rPr lang="en-US" dirty="0"/>
              <a:t>Contact</a:t>
            </a:r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dirty="0"/>
              <a:t>Xingong Li (lixi@ku.edu)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/>
          <p:nvPr/>
        </p:nvSpPr>
        <p:spPr>
          <a:xfrm>
            <a:off x="725488" y="911851"/>
            <a:ext cx="8153400" cy="106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Low-complexity flood inundation model based on  backfill and spillover flooding mechanisms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"/>
          <p:cNvGrpSpPr/>
          <p:nvPr/>
        </p:nvGrpSpPr>
        <p:grpSpPr>
          <a:xfrm>
            <a:off x="1052513" y="2065338"/>
            <a:ext cx="7023100" cy="4716462"/>
            <a:chOff x="1052513" y="1684337"/>
            <a:chExt cx="7022798" cy="4716463"/>
          </a:xfrm>
        </p:grpSpPr>
        <p:grpSp>
          <p:nvGrpSpPr>
            <p:cNvPr id="279" name="Google Shape;279;p3"/>
            <p:cNvGrpSpPr/>
            <p:nvPr/>
          </p:nvGrpSpPr>
          <p:grpSpPr>
            <a:xfrm>
              <a:off x="4802027" y="1684337"/>
              <a:ext cx="3273284" cy="4187826"/>
              <a:chOff x="4802027" y="1684337"/>
              <a:chExt cx="3273284" cy="4187826"/>
            </a:xfrm>
          </p:grpSpPr>
          <p:grpSp>
            <p:nvGrpSpPr>
              <p:cNvPr id="280" name="Google Shape;280;p3"/>
              <p:cNvGrpSpPr/>
              <p:nvPr/>
            </p:nvGrpSpPr>
            <p:grpSpPr>
              <a:xfrm>
                <a:off x="4802027" y="1684337"/>
                <a:ext cx="3273284" cy="4187826"/>
                <a:chOff x="4802027" y="1684337"/>
                <a:chExt cx="3273284" cy="4187826"/>
              </a:xfrm>
            </p:grpSpPr>
            <p:sp>
              <p:nvSpPr>
                <p:cNvPr id="281" name="Google Shape;281;p3"/>
                <p:cNvSpPr/>
                <p:nvPr/>
              </p:nvSpPr>
              <p:spPr>
                <a:xfrm>
                  <a:off x="4802027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3"/>
                <p:cNvGrpSpPr/>
                <p:nvPr/>
              </p:nvGrpSpPr>
              <p:grpSpPr>
                <a:xfrm>
                  <a:off x="5343145" y="3246967"/>
                  <a:ext cx="2236317" cy="2232580"/>
                  <a:chOff x="5343145" y="3246967"/>
                  <a:chExt cx="2236317" cy="2232580"/>
                </a:xfrm>
              </p:grpSpPr>
              <p:sp>
                <p:nvSpPr>
                  <p:cNvPr id="283" name="Google Shape;283;p3"/>
                  <p:cNvSpPr/>
                  <p:nvPr/>
                </p:nvSpPr>
                <p:spPr>
                  <a:xfrm rot="2700000">
                    <a:off x="7303517" y="5203602"/>
                    <a:ext cx="228600" cy="228600"/>
                  </a:xfrm>
                  <a:prstGeom prst="rtTriangle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 rot="2700000">
                    <a:off x="5027253" y="4170119"/>
                    <a:ext cx="2705100" cy="227013"/>
                  </a:xfrm>
                  <a:prstGeom prst="rect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3"/>
                <p:cNvGrpSpPr/>
                <p:nvPr/>
              </p:nvGrpSpPr>
              <p:grpSpPr>
                <a:xfrm>
                  <a:off x="5116513" y="3208338"/>
                  <a:ext cx="2808288" cy="2438400"/>
                  <a:chOff x="3104" y="2021"/>
                  <a:chExt cx="1769" cy="1536"/>
                </a:xfrm>
              </p:grpSpPr>
              <p:cxnSp>
                <p:nvCxnSpPr>
                  <p:cNvPr id="286" name="Google Shape;286;p3"/>
                  <p:cNvCxnSpPr/>
                  <p:nvPr/>
                </p:nvCxnSpPr>
                <p:spPr>
                  <a:xfrm>
                    <a:off x="3108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3300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4260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3"/>
                  <p:cNvSpPr txBox="1"/>
                  <p:nvPr/>
                </p:nvSpPr>
                <p:spPr>
                  <a:xfrm>
                    <a:off x="4047" y="326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 dirty="0"/>
                  </a:p>
                </p:txBody>
              </p:sp>
              <p:sp>
                <p:nvSpPr>
                  <p:cNvPr id="290" name="Google Shape;290;p3"/>
                  <p:cNvSpPr txBox="1"/>
                  <p:nvPr/>
                </p:nvSpPr>
                <p:spPr>
                  <a:xfrm>
                    <a:off x="3104" y="230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 dirty="0"/>
                  </a:p>
                </p:txBody>
              </p:sp>
              <p:cxnSp>
                <p:nvCxnSpPr>
                  <p:cNvPr id="291" name="Google Shape;291;p3"/>
                  <p:cNvCxnSpPr/>
                  <p:nvPr/>
                </p:nvCxnSpPr>
                <p:spPr>
                  <a:xfrm>
                    <a:off x="3336" y="2029"/>
                    <a:ext cx="1209" cy="1209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2" name="Google Shape;292;p3"/>
                  <p:cNvSpPr txBox="1"/>
                  <p:nvPr/>
                </p:nvSpPr>
                <p:spPr>
                  <a:xfrm flipH="1">
                    <a:off x="4560" y="3173"/>
                    <a:ext cx="169" cy="3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800"/>
                      <a:buFont typeface="Arial"/>
                      <a:buNone/>
                    </a:pPr>
                    <a:r>
                      <a:rPr lang="en-US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}</a:t>
                    </a:r>
                    <a:endParaRPr dirty="0"/>
                  </a:p>
                </p:txBody>
              </p:sp>
              <p:sp>
                <p:nvSpPr>
                  <p:cNvPr id="293" name="Google Shape;293;p3"/>
                  <p:cNvSpPr txBox="1"/>
                  <p:nvPr/>
                </p:nvSpPr>
                <p:spPr>
                  <a:xfrm flipH="1">
                    <a:off x="4650" y="3205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3"/>
                  <p:cNvSpPr txBox="1"/>
                  <p:nvPr/>
                </p:nvSpPr>
                <p:spPr>
                  <a:xfrm rot="2692901" flipH="1">
                    <a:off x="3425" y="2461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 dirty="0"/>
                  </a:p>
                </p:txBody>
              </p:sp>
              <p:cxnSp>
                <p:nvCxnSpPr>
                  <p:cNvPr id="295" name="Google Shape;295;p3"/>
                  <p:cNvCxnSpPr/>
                  <p:nvPr/>
                </p:nvCxnSpPr>
                <p:spPr>
                  <a:xfrm>
                    <a:off x="4544" y="32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3"/>
                  <p:cNvCxnSpPr/>
                  <p:nvPr/>
                </p:nvCxnSpPr>
                <p:spPr>
                  <a:xfrm>
                    <a:off x="3344" y="20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7" name="Google Shape;297;p3"/>
                  <p:cNvSpPr txBox="1"/>
                  <p:nvPr/>
                </p:nvSpPr>
                <p:spPr>
                  <a:xfrm rot="2692901" flipH="1">
                    <a:off x="3384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 dirty="0"/>
                  </a:p>
                </p:txBody>
              </p:sp>
            </p:grpSp>
            <p:sp>
              <p:nvSpPr>
                <p:cNvPr id="298" name="Google Shape;298;p3"/>
                <p:cNvSpPr/>
                <p:nvPr/>
              </p:nvSpPr>
              <p:spPr>
                <a:xfrm>
                  <a:off x="5032248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"/>
                <p:cNvSpPr txBox="1"/>
                <p:nvPr/>
              </p:nvSpPr>
              <p:spPr>
                <a:xfrm>
                  <a:off x="5029200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downhill flow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(overland flow)</a:t>
                  </a:r>
                  <a:endParaRPr dirty="0"/>
                </a:p>
              </p:txBody>
            </p:sp>
            <p:grpSp>
              <p:nvGrpSpPr>
                <p:cNvPr id="300" name="Google Shape;300;p3"/>
                <p:cNvGrpSpPr/>
                <p:nvPr/>
              </p:nvGrpSpPr>
              <p:grpSpPr>
                <a:xfrm>
                  <a:off x="5896150" y="3789237"/>
                  <a:ext cx="799925" cy="828500"/>
                  <a:chOff x="5896150" y="3789237"/>
                  <a:chExt cx="799925" cy="828500"/>
                </a:xfrm>
              </p:grpSpPr>
              <p:cxnSp>
                <p:nvCxnSpPr>
                  <p:cNvPr id="301" name="Google Shape;301;p3"/>
                  <p:cNvCxnSpPr/>
                  <p:nvPr/>
                </p:nvCxnSpPr>
                <p:spPr>
                  <a:xfrm rot="-5400000" flipH="1">
                    <a:off x="6238875" y="4160537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02" name="Google Shape;302;p3"/>
                  <p:cNvSpPr txBox="1"/>
                  <p:nvPr/>
                </p:nvSpPr>
                <p:spPr>
                  <a:xfrm rot="2700000" flipH="1">
                    <a:off x="5916913" y="3902333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 dirty="0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 dirty="0"/>
                  </a:p>
                </p:txBody>
              </p:sp>
            </p:grpSp>
          </p:grpSp>
          <p:grpSp>
            <p:nvGrpSpPr>
              <p:cNvPr id="303" name="Google Shape;303;p3"/>
              <p:cNvGrpSpPr/>
              <p:nvPr/>
            </p:nvGrpSpPr>
            <p:grpSpPr>
              <a:xfrm>
                <a:off x="5698760" y="2001838"/>
                <a:ext cx="1479550" cy="831850"/>
                <a:chOff x="5722938" y="2001838"/>
                <a:chExt cx="1479550" cy="831850"/>
              </a:xfrm>
            </p:grpSpPr>
            <p:sp>
              <p:nvSpPr>
                <p:cNvPr id="304" name="Google Shape;304;p3"/>
                <p:cNvSpPr/>
                <p:nvPr/>
              </p:nvSpPr>
              <p:spPr>
                <a:xfrm>
                  <a:off x="5726621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 txBox="1"/>
                <p:nvPr/>
              </p:nvSpPr>
              <p:spPr>
                <a:xfrm>
                  <a:off x="5722938" y="2001838"/>
                  <a:ext cx="1479550" cy="831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Spillover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 dirty="0"/>
                </a:p>
              </p:txBody>
            </p:sp>
          </p:grpSp>
        </p:grpSp>
        <p:sp>
          <p:nvSpPr>
            <p:cNvPr id="306" name="Google Shape;306;p3"/>
            <p:cNvSpPr txBox="1"/>
            <p:nvPr/>
          </p:nvSpPr>
          <p:spPr>
            <a:xfrm>
              <a:off x="4978401" y="6040438"/>
              <a:ext cx="2925763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flows downhill”</a:t>
              </a:r>
              <a:endParaRPr dirty="0"/>
            </a:p>
          </p:txBody>
        </p:sp>
        <p:sp>
          <p:nvSpPr>
            <p:cNvPr id="307" name="Google Shape;307;p3"/>
            <p:cNvSpPr txBox="1"/>
            <p:nvPr/>
          </p:nvSpPr>
          <p:spPr>
            <a:xfrm>
              <a:off x="1052513" y="6040438"/>
              <a:ext cx="3263899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seeks its own level”</a:t>
              </a:r>
              <a:endParaRPr dirty="0"/>
            </a:p>
          </p:txBody>
        </p:sp>
        <p:grpSp>
          <p:nvGrpSpPr>
            <p:cNvPr id="308" name="Google Shape;308;p3"/>
            <p:cNvGrpSpPr/>
            <p:nvPr/>
          </p:nvGrpSpPr>
          <p:grpSpPr>
            <a:xfrm>
              <a:off x="1052513" y="1684337"/>
              <a:ext cx="3273284" cy="4187826"/>
              <a:chOff x="1052513" y="1684337"/>
              <a:chExt cx="3273284" cy="4187826"/>
            </a:xfrm>
          </p:grpSpPr>
          <p:grpSp>
            <p:nvGrpSpPr>
              <p:cNvPr id="309" name="Google Shape;309;p3"/>
              <p:cNvGrpSpPr/>
              <p:nvPr/>
            </p:nvGrpSpPr>
            <p:grpSpPr>
              <a:xfrm>
                <a:off x="1052513" y="1684337"/>
                <a:ext cx="3273284" cy="4187826"/>
                <a:chOff x="1052513" y="1684337"/>
                <a:chExt cx="3273284" cy="4187826"/>
              </a:xfrm>
            </p:grpSpPr>
            <p:sp>
              <p:nvSpPr>
                <p:cNvPr id="310" name="Google Shape;310;p3"/>
                <p:cNvSpPr/>
                <p:nvPr/>
              </p:nvSpPr>
              <p:spPr>
                <a:xfrm>
                  <a:off x="1052513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81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 rot="5400000">
                  <a:off x="1581892" y="3577598"/>
                  <a:ext cx="1920240" cy="1920240"/>
                </a:xfrm>
                <a:prstGeom prst="rtTriangle">
                  <a:avLst/>
                </a:prstGeom>
                <a:solidFill>
                  <a:srgbClr val="6DD9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2660523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"/>
                <p:cNvSpPr txBox="1"/>
                <p:nvPr/>
              </p:nvSpPr>
              <p:spPr>
                <a:xfrm>
                  <a:off x="2657475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uphill flow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(swelling)</a:t>
                  </a:r>
                  <a:endParaRPr dirty="0"/>
                </a:p>
              </p:txBody>
            </p:sp>
            <p:grpSp>
              <p:nvGrpSpPr>
                <p:cNvPr id="314" name="Google Shape;314;p3"/>
                <p:cNvGrpSpPr/>
                <p:nvPr/>
              </p:nvGrpSpPr>
              <p:grpSpPr>
                <a:xfrm flipH="1">
                  <a:off x="1443038" y="3195637"/>
                  <a:ext cx="2493963" cy="2438400"/>
                  <a:chOff x="853" y="2021"/>
                  <a:chExt cx="1571" cy="1536"/>
                </a:xfrm>
              </p:grpSpPr>
              <p:cxnSp>
                <p:nvCxnSpPr>
                  <p:cNvPr id="315" name="Google Shape;315;p3"/>
                  <p:cNvCxnSpPr/>
                  <p:nvPr/>
                </p:nvCxnSpPr>
                <p:spPr>
                  <a:xfrm>
                    <a:off x="885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1077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2037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"/>
                  <p:cNvSpPr txBox="1"/>
                  <p:nvPr/>
                </p:nvSpPr>
                <p:spPr>
                  <a:xfrm>
                    <a:off x="853" y="230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 dirty="0"/>
                  </a:p>
                </p:txBody>
              </p:sp>
              <p:sp>
                <p:nvSpPr>
                  <p:cNvPr id="319" name="Google Shape;319;p3"/>
                  <p:cNvSpPr txBox="1"/>
                  <p:nvPr/>
                </p:nvSpPr>
                <p:spPr>
                  <a:xfrm>
                    <a:off x="1841" y="326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 dirty="0"/>
                  </a:p>
                </p:txBody>
              </p:sp>
              <p:cxnSp>
                <p:nvCxnSpPr>
                  <p:cNvPr id="320" name="Google Shape;320;p3"/>
                  <p:cNvCxnSpPr/>
                  <p:nvPr/>
                </p:nvCxnSpPr>
                <p:spPr>
                  <a:xfrm rot="10800000">
                    <a:off x="2085" y="2266"/>
                    <a:ext cx="0" cy="96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3"/>
                  <p:cNvCxnSpPr/>
                  <p:nvPr/>
                </p:nvCxnSpPr>
                <p:spPr>
                  <a:xfrm>
                    <a:off x="1125" y="2261"/>
                    <a:ext cx="1248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22" name="Google Shape;322;p3"/>
                  <p:cNvSpPr txBox="1"/>
                  <p:nvPr/>
                </p:nvSpPr>
                <p:spPr>
                  <a:xfrm>
                    <a:off x="2123" y="2597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3"/>
                  <p:cNvSpPr txBox="1"/>
                  <p:nvPr/>
                </p:nvSpPr>
                <p:spPr>
                  <a:xfrm>
                    <a:off x="1169" y="2058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 dirty="0"/>
                  </a:p>
                </p:txBody>
              </p:sp>
              <p:sp>
                <p:nvSpPr>
                  <p:cNvPr id="324" name="Google Shape;324;p3"/>
                  <p:cNvSpPr txBox="1"/>
                  <p:nvPr/>
                </p:nvSpPr>
                <p:spPr>
                  <a:xfrm rot="2700000">
                    <a:off x="1166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 dirty="0"/>
                  </a:p>
                </p:txBody>
              </p:sp>
            </p:grpSp>
            <p:grpSp>
              <p:nvGrpSpPr>
                <p:cNvPr id="325" name="Google Shape;325;p3"/>
                <p:cNvGrpSpPr/>
                <p:nvPr/>
              </p:nvGrpSpPr>
              <p:grpSpPr>
                <a:xfrm>
                  <a:off x="2171875" y="3930649"/>
                  <a:ext cx="828500" cy="799925"/>
                  <a:chOff x="2162350" y="3943350"/>
                  <a:chExt cx="828500" cy="799925"/>
                </a:xfrm>
              </p:grpSpPr>
              <p:cxnSp>
                <p:nvCxnSpPr>
                  <p:cNvPr id="326" name="Google Shape;326;p3"/>
                  <p:cNvCxnSpPr/>
                  <p:nvPr/>
                </p:nvCxnSpPr>
                <p:spPr>
                  <a:xfrm rot="10800000" flipH="1">
                    <a:off x="2533650" y="3943350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27" name="Google Shape;327;p3"/>
                  <p:cNvSpPr txBox="1"/>
                  <p:nvPr/>
                </p:nvSpPr>
                <p:spPr>
                  <a:xfrm rot="-2700000" flipH="1">
                    <a:off x="2183113" y="4399347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 dirty="0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 dirty="0"/>
                  </a:p>
                </p:txBody>
              </p:sp>
            </p:grpSp>
          </p:grpSp>
          <p:grpSp>
            <p:nvGrpSpPr>
              <p:cNvPr id="328" name="Google Shape;328;p3"/>
              <p:cNvGrpSpPr/>
              <p:nvPr/>
            </p:nvGrpSpPr>
            <p:grpSpPr>
              <a:xfrm>
                <a:off x="1954277" y="2001838"/>
                <a:ext cx="1472184" cy="825500"/>
                <a:chOff x="1954277" y="2001838"/>
                <a:chExt cx="1472184" cy="825500"/>
              </a:xfrm>
            </p:grpSpPr>
            <p:sp>
              <p:nvSpPr>
                <p:cNvPr id="329" name="Google Shape;329;p3"/>
                <p:cNvSpPr/>
                <p:nvPr/>
              </p:nvSpPr>
              <p:spPr>
                <a:xfrm>
                  <a:off x="1954277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"/>
                <p:cNvSpPr txBox="1"/>
                <p:nvPr/>
              </p:nvSpPr>
              <p:spPr>
                <a:xfrm>
                  <a:off x="1955357" y="2001838"/>
                  <a:ext cx="1470025" cy="82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Backfill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 dirty="0"/>
                </a:p>
              </p:txBody>
            </p:sp>
          </p:grpSp>
        </p:grpSp>
      </p:grpSp>
      <p:sp>
        <p:nvSpPr>
          <p:cNvPr id="331" name="Google Shape;331;p3"/>
          <p:cNvSpPr txBox="1"/>
          <p:nvPr/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FLDPLN (floodplain) Model</a:t>
            </a:r>
            <a:endParaRPr sz="4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"/>
          <p:cNvCxnSpPr>
            <a:endCxn id="338" idx="2"/>
          </p:cNvCxnSpPr>
          <p:nvPr/>
        </p:nvCxnSpPr>
        <p:spPr>
          <a:xfrm>
            <a:off x="1459068" y="4340212"/>
            <a:ext cx="1141500" cy="0"/>
          </a:xfrm>
          <a:prstGeom prst="straightConnector1">
            <a:avLst/>
          </a:prstGeom>
          <a:noFill/>
          <a:ln w="9525" cap="flat" cmpd="sng">
            <a:solidFill>
              <a:srgbClr val="B5DA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p4"/>
          <p:cNvSpPr txBox="1">
            <a:spLocks noGrp="1"/>
          </p:cNvSpPr>
          <p:nvPr>
            <p:ph type="title"/>
          </p:nvPr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Major Processes</a:t>
            </a:r>
            <a:endParaRPr dirty="0"/>
          </a:p>
        </p:txBody>
      </p:sp>
      <p:sp>
        <p:nvSpPr>
          <p:cNvPr id="340" name="Google Shape;340;p4" descr="Image result for dem imag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208593" y="3732061"/>
            <a:ext cx="2000250" cy="12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1141" y="1244940"/>
            <a:ext cx="1879202" cy="107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4626" y="2180283"/>
            <a:ext cx="1145934" cy="20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5962" y="4494068"/>
            <a:ext cx="1169560" cy="221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4626" y="4520864"/>
            <a:ext cx="1138056" cy="218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4062685" y="3946201"/>
            <a:ext cx="1397103" cy="78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4"/>
          <p:cNvGrpSpPr/>
          <p:nvPr/>
        </p:nvGrpSpPr>
        <p:grpSpPr>
          <a:xfrm>
            <a:off x="7282317" y="2762774"/>
            <a:ext cx="1676851" cy="1371083"/>
            <a:chOff x="7108631" y="2548517"/>
            <a:chExt cx="1676851" cy="1371083"/>
          </a:xfrm>
        </p:grpSpPr>
        <p:pic>
          <p:nvPicPr>
            <p:cNvPr id="347" name="Google Shape;347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08631" y="2548517"/>
              <a:ext cx="1676851" cy="100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"/>
            <p:cNvSpPr txBox="1"/>
            <p:nvPr/>
          </p:nvSpPr>
          <p:spPr>
            <a:xfrm>
              <a:off x="7531864" y="3550268"/>
              <a:ext cx="9790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FLDPLN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4"/>
          <p:cNvSpPr/>
          <p:nvPr/>
        </p:nvSpPr>
        <p:spPr>
          <a:xfrm>
            <a:off x="7968342" y="2425404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7968342" y="419966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 rot="5400000">
            <a:off x="7041043" y="5472136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 rot="5400000">
            <a:off x="3916842" y="422591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 rot="10800000">
            <a:off x="5326544" y="4203130"/>
            <a:ext cx="292448" cy="34644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 txBox="1"/>
          <p:nvPr/>
        </p:nvSpPr>
        <p:spPr>
          <a:xfrm>
            <a:off x="864220" y="1244940"/>
            <a:ext cx="429102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Hydro-conditioning DEM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FLDPLN inundation modeling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to tiled libraries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Inundation mapping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Hydro-Condition DEM</a:t>
            </a:r>
            <a:endParaRPr dirty="0"/>
          </a:p>
        </p:txBody>
      </p:sp>
      <p:sp>
        <p:nvSpPr>
          <p:cNvPr id="360" name="Google Shape;360;p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839200" cy="604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Processing of a DEM so that the flow of water is continuous across the terrain surface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Tools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GIS (ArcHydro) and special tools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Examples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Fill spurious sinks or pits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Add breach lines to drain sinks</a:t>
            </a:r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culverts into roads</a:t>
            </a:r>
            <a:endParaRPr sz="2000" dirty="0"/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Cut through bridges above river</a:t>
            </a:r>
            <a:endParaRPr sz="2000" dirty="0"/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spillway into dam</a:t>
            </a:r>
            <a:endParaRPr sz="20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Add flood defense (levees and flood walls) into DEM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Mask out large waterbodies</a:t>
            </a:r>
            <a:endParaRPr sz="2400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361" name="Google Shape;361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" descr="imap_flddpthmap_seg_demo_upstr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143000"/>
            <a:ext cx="5027612" cy="25765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67" name="Google Shape;367;p6"/>
          <p:cNvSpPr txBox="1"/>
          <p:nvPr/>
        </p:nvSpPr>
        <p:spPr>
          <a:xfrm>
            <a:off x="565529" y="226630"/>
            <a:ext cx="7848600" cy="103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Segment-Based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odeling with FLDPLN</a:t>
            </a:r>
            <a:endParaRPr dirty="0"/>
          </a:p>
        </p:txBody>
      </p:sp>
      <p:sp>
        <p:nvSpPr>
          <p:cNvPr id="368" name="Google Shape;368;p6"/>
          <p:cNvSpPr/>
          <p:nvPr/>
        </p:nvSpPr>
        <p:spPr>
          <a:xfrm rot="-900000">
            <a:off x="1549976" y="2432242"/>
            <a:ext cx="186726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upstream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dirty="0"/>
          </a:p>
        </p:txBody>
      </p:sp>
      <p:sp>
        <p:nvSpPr>
          <p:cNvPr id="369" name="Google Shape;369;p6"/>
          <p:cNvSpPr/>
          <p:nvPr/>
        </p:nvSpPr>
        <p:spPr>
          <a:xfrm>
            <a:off x="2944812" y="1568409"/>
            <a:ext cx="1295400" cy="47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spillover taper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(depth decay)</a:t>
            </a:r>
            <a:endParaRPr dirty="0"/>
          </a:p>
        </p:txBody>
      </p:sp>
      <p:cxnSp>
        <p:nvCxnSpPr>
          <p:cNvPr id="370" name="Google Shape;370;p6"/>
          <p:cNvCxnSpPr/>
          <p:nvPr/>
        </p:nvCxnSpPr>
        <p:spPr>
          <a:xfrm>
            <a:off x="4170362" y="1728788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6"/>
          <p:cNvSpPr/>
          <p:nvPr/>
        </p:nvSpPr>
        <p:spPr>
          <a:xfrm rot="-1500000">
            <a:off x="3775028" y="1599644"/>
            <a:ext cx="2605088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6" descr="imap_flddpthmap_seg_demo_down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0504" y="3884046"/>
            <a:ext cx="5027613" cy="25765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73" name="Google Shape;373;p6"/>
          <p:cNvSpPr/>
          <p:nvPr/>
        </p:nvSpPr>
        <p:spPr>
          <a:xfrm rot="-1380000">
            <a:off x="4298249" y="4557098"/>
            <a:ext cx="22377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downstream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dirty="0"/>
          </a:p>
        </p:txBody>
      </p:sp>
      <p:sp>
        <p:nvSpPr>
          <p:cNvPr id="374" name="Google Shape;374;p6"/>
          <p:cNvSpPr/>
          <p:nvPr/>
        </p:nvSpPr>
        <p:spPr>
          <a:xfrm>
            <a:off x="1522146" y="5200083"/>
            <a:ext cx="129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backfill taper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(lake effect)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"/>
          <p:cNvSpPr/>
          <p:nvPr/>
        </p:nvSpPr>
        <p:spPr>
          <a:xfrm rot="-1800000">
            <a:off x="2503122" y="5266937"/>
            <a:ext cx="1745190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6"/>
          <p:cNvCxnSpPr/>
          <p:nvPr/>
        </p:nvCxnSpPr>
        <p:spPr>
          <a:xfrm>
            <a:off x="2685340" y="5315023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6"/>
          <p:cNvCxnSpPr/>
          <p:nvPr/>
        </p:nvCxnSpPr>
        <p:spPr>
          <a:xfrm rot="10800000" flipH="1">
            <a:off x="3796664" y="2757778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8" name="Google Shape;378;p6"/>
          <p:cNvSpPr/>
          <p:nvPr/>
        </p:nvSpPr>
        <p:spPr>
          <a:xfrm rot="-1800000">
            <a:off x="3677187" y="3092819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6"/>
          <p:cNvCxnSpPr/>
          <p:nvPr/>
        </p:nvCxnSpPr>
        <p:spPr>
          <a:xfrm rot="10800000" flipH="1">
            <a:off x="3961606" y="5538704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80" name="Google Shape;380;p6"/>
          <p:cNvSpPr/>
          <p:nvPr/>
        </p:nvSpPr>
        <p:spPr>
          <a:xfrm rot="-1800000">
            <a:off x="3842129" y="5873745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304800" y="125113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Flood Inundation Relations </a:t>
            </a:r>
            <a:endParaRPr dirty="0"/>
          </a:p>
        </p:txBody>
      </p:sp>
      <p:sp>
        <p:nvSpPr>
          <p:cNvPr id="386" name="Google Shape;386;p7"/>
          <p:cNvSpPr txBox="1">
            <a:spLocks noGrp="1"/>
          </p:cNvSpPr>
          <p:nvPr>
            <p:ph type="body" idx="1"/>
          </p:nvPr>
        </p:nvSpPr>
        <p:spPr>
          <a:xfrm>
            <a:off x="0" y="1031581"/>
            <a:ext cx="6002716" cy="518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A floodplain pixel (FPP) can be flooded by the water originated from flood source (stream) pixels (FSPs) through backfill and spillover flooding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FSP-FPP flood relation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many-to-many relation</a:t>
            </a:r>
            <a:endParaRPr dirty="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Depth to flood (DTF)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Minimum depth at a FSP needed to flood a FPP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Attribute associated with a FSP-FPP relation</a:t>
            </a:r>
            <a:endParaRPr dirty="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FLDPLN model identifies the FSP-FPP flooding relations and their associated DTFs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Iterative process</a:t>
            </a:r>
            <a:endParaRPr dirty="0"/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 l="2742" t="1174" r="2132" b="1282"/>
          <a:stretch/>
        </p:blipFill>
        <p:spPr>
          <a:xfrm>
            <a:off x="6082211" y="990600"/>
            <a:ext cx="2756990" cy="5496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7"/>
          <p:cNvGrpSpPr/>
          <p:nvPr/>
        </p:nvGrpSpPr>
        <p:grpSpPr>
          <a:xfrm>
            <a:off x="7010400" y="4429625"/>
            <a:ext cx="1600610" cy="1646152"/>
            <a:chOff x="7363736" y="5061966"/>
            <a:chExt cx="1600610" cy="1646152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63736" y="5061966"/>
              <a:ext cx="1600610" cy="1646152"/>
              <a:chOff x="4572000" y="5029200"/>
              <a:chExt cx="1600610" cy="1646152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8" name="Google Shape;398;p7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99" name="Google Shape;399;p7"/>
              <p:cNvCxnSpPr>
                <a:stCxn id="393" idx="1"/>
                <a:endCxn id="397" idx="1"/>
              </p:cNvCxnSpPr>
              <p:nvPr/>
            </p:nvCxnSpPr>
            <p:spPr>
              <a:xfrm rot="10800000" flipH="1">
                <a:off x="5029200" y="5600700"/>
                <a:ext cx="914700" cy="228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7"/>
              <p:cNvCxnSpPr>
                <a:stCxn id="395" idx="2"/>
                <a:endCxn id="397" idx="1"/>
              </p:cNvCxnSpPr>
              <p:nvPr/>
            </p:nvCxnSpPr>
            <p:spPr>
              <a:xfrm rot="10800000" flipH="1">
                <a:off x="5372100" y="5600789"/>
                <a:ext cx="571800" cy="82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01" name="Google Shape;401;p7"/>
            <p:cNvSpPr txBox="1"/>
            <p:nvPr/>
          </p:nvSpPr>
          <p:spPr>
            <a:xfrm>
              <a:off x="7984182" y="5073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dirty="0"/>
            </a:p>
          </p:txBody>
        </p:sp>
        <p:sp>
          <p:nvSpPr>
            <p:cNvPr id="402" name="Google Shape;402;p7"/>
            <p:cNvSpPr txBox="1"/>
            <p:nvPr/>
          </p:nvSpPr>
          <p:spPr>
            <a:xfrm>
              <a:off x="8136582" y="5454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  <p:sp>
          <p:nvSpPr>
            <p:cNvPr id="403" name="Google Shape;403;p7"/>
            <p:cNvSpPr txBox="1"/>
            <p:nvPr/>
          </p:nvSpPr>
          <p:spPr>
            <a:xfrm>
              <a:off x="8403282" y="59118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</p:grpSp>
      <p:sp>
        <p:nvSpPr>
          <p:cNvPr id="404" name="Google Shape;404;p7"/>
          <p:cNvSpPr txBox="1"/>
          <p:nvPr/>
        </p:nvSpPr>
        <p:spPr>
          <a:xfrm>
            <a:off x="7516063" y="6082029"/>
            <a:ext cx="6890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(FSP)</a:t>
            </a:r>
            <a:endParaRPr dirty="0"/>
          </a:p>
        </p:txBody>
      </p:sp>
      <p:sp>
        <p:nvSpPr>
          <p:cNvPr id="405" name="Google Shape;405;p7"/>
          <p:cNvSpPr txBox="1"/>
          <p:nvPr/>
        </p:nvSpPr>
        <p:spPr>
          <a:xfrm>
            <a:off x="8270995" y="5099855"/>
            <a:ext cx="6247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(FPP)</a:t>
            </a:r>
            <a:endParaRPr dirty="0"/>
          </a:p>
        </p:txBody>
      </p:sp>
      <p:sp>
        <p:nvSpPr>
          <p:cNvPr id="406" name="Google Shape;406;p7"/>
          <p:cNvSpPr txBox="1"/>
          <p:nvPr/>
        </p:nvSpPr>
        <p:spPr>
          <a:xfrm>
            <a:off x="7798480" y="4456682"/>
            <a:ext cx="6324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(DTF)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>
            <a:spLocks noGrp="1"/>
          </p:cNvSpPr>
          <p:nvPr>
            <p:ph type="title"/>
          </p:nvPr>
        </p:nvSpPr>
        <p:spPr>
          <a:xfrm>
            <a:off x="449878" y="14256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Tile FSP-FPP Inundation Relations</a:t>
            </a:r>
            <a:endParaRPr dirty="0"/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1219200"/>
            <a:ext cx="1872813" cy="35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761" y="1253613"/>
            <a:ext cx="1917026" cy="36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/>
          <p:nvPr/>
        </p:nvSpPr>
        <p:spPr>
          <a:xfrm>
            <a:off x="6553200" y="2590800"/>
            <a:ext cx="533400" cy="4260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8"/>
          <p:cNvGrpSpPr/>
          <p:nvPr/>
        </p:nvGrpSpPr>
        <p:grpSpPr>
          <a:xfrm>
            <a:off x="4564678" y="5008641"/>
            <a:ext cx="3588722" cy="1803833"/>
            <a:chOff x="5334000" y="2852065"/>
            <a:chExt cx="4248151" cy="2215235"/>
          </a:xfrm>
        </p:grpSpPr>
        <p:pic>
          <p:nvPicPr>
            <p:cNvPr id="416" name="Google Shape;416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34000" y="3200400"/>
              <a:ext cx="42481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4001" y="2852065"/>
              <a:ext cx="4248150" cy="3388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8"/>
          <p:cNvSpPr txBox="1"/>
          <p:nvPr/>
        </p:nvSpPr>
        <p:spPr>
          <a:xfrm>
            <a:off x="0" y="1295400"/>
            <a:ext cx="4336078" cy="51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relations by tiles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stores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FSPs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can flood the FPPs in the tile</a:t>
            </a:r>
            <a:endParaRPr dirty="0"/>
          </a:p>
          <a:p>
            <a:pPr marL="342900" marR="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Flood mapping by tiles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memory overflow with a proper tile size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file I/O is needed to map a tile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endParaRPr dirty="0"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tiles in parallel</a:t>
            </a:r>
            <a:endParaRPr dirty="0"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can be mapped independently</a:t>
            </a:r>
            <a:endParaRPr dirty="0"/>
          </a:p>
          <a:p>
            <a:pPr marL="342900" marR="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"/>
          <p:cNvSpPr txBox="1">
            <a:spLocks noGrp="1"/>
          </p:cNvSpPr>
          <p:nvPr>
            <p:ph type="title"/>
          </p:nvPr>
        </p:nvSpPr>
        <p:spPr>
          <a:xfrm>
            <a:off x="381000" y="25400"/>
            <a:ext cx="8229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Flood Inundation Mapping</a:t>
            </a:r>
            <a:endParaRPr sz="4000" dirty="0"/>
          </a:p>
        </p:txBody>
      </p:sp>
      <p:sp>
        <p:nvSpPr>
          <p:cNvPr id="424" name="Google Shape;424;p9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874057" cy="57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dirty="0"/>
              <a:t>Estimate FSP depth of flow (DOF) from gauge observation or forecast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Snap gauges to FSPs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Based on steam orders</a:t>
            </a:r>
            <a:endParaRPr dirty="0"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/>
              <a:t>From low to high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Linear interpolation using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	distance or elevation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dirty="0"/>
              <a:t>Stage sources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NWS AHPS and USGS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NWM + HAND SRC</a:t>
            </a:r>
            <a:endParaRPr dirty="0"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943" y="1371600"/>
            <a:ext cx="3743281" cy="9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4280" y="2514599"/>
            <a:ext cx="4133520" cy="41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929</Words>
  <Application>Microsoft Office PowerPoint</Application>
  <PresentationFormat>On-screen Show (4:3)</PresentationFormat>
  <Paragraphs>199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Office Theme</vt:lpstr>
      <vt:lpstr>1_Default Design</vt:lpstr>
      <vt:lpstr>Default Design</vt:lpstr>
      <vt:lpstr>Using the FLDPLN Model for Flood Inundation Mapping</vt:lpstr>
      <vt:lpstr>Low Complexity FIM Models</vt:lpstr>
      <vt:lpstr>PowerPoint Presentation</vt:lpstr>
      <vt:lpstr>Major Processes</vt:lpstr>
      <vt:lpstr>Hydro-Condition DEM</vt:lpstr>
      <vt:lpstr>PowerPoint Presentation</vt:lpstr>
      <vt:lpstr>Flood Inundation Relations </vt:lpstr>
      <vt:lpstr>Tile FSP-FPP Inundation Relations</vt:lpstr>
      <vt:lpstr>Flood Inundation Mapping</vt:lpstr>
      <vt:lpstr>Inundation Mapping</vt:lpstr>
      <vt:lpstr>Parallel Inundation Mapping</vt:lpstr>
      <vt:lpstr>PowerPoint Presentation</vt:lpstr>
      <vt:lpstr>PowerPoint Presentation</vt:lpstr>
      <vt:lpstr>Mapping Wildcat Creek 2018 Labor Day Flood</vt:lpstr>
      <vt:lpstr>Prepare DEM</vt:lpstr>
      <vt:lpstr>Build the fldpln Python environment</vt:lpstr>
      <vt:lpstr>Build segment-based Library</vt:lpstr>
      <vt:lpstr>Tile segment-based Library</vt:lpstr>
      <vt:lpstr>Create Special Maps</vt:lpstr>
      <vt:lpstr>Map Flood Events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FLDPLN Model for Flood Inundation Model</dc:title>
  <dc:creator>Xingong Li</dc:creator>
  <cp:lastModifiedBy>Li, Xingong</cp:lastModifiedBy>
  <cp:revision>28</cp:revision>
  <dcterms:created xsi:type="dcterms:W3CDTF">2015-04-13T23:21:38Z</dcterms:created>
  <dcterms:modified xsi:type="dcterms:W3CDTF">2024-09-25T00:37:13Z</dcterms:modified>
</cp:coreProperties>
</file>